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348" autoAdjust="0"/>
    <p:restoredTop sz="96271" autoAdjust="0"/>
  </p:normalViewPr>
  <p:slideViewPr>
    <p:cSldViewPr snapToGrid="0">
      <p:cViewPr>
        <p:scale>
          <a:sx n="27" d="100"/>
          <a:sy n="27" d="100"/>
        </p:scale>
        <p:origin x="1120" y="-40"/>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4/20/18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tiff>
</file>

<file path=ppt/media/image23.jpeg>
</file>

<file path=ppt/media/image27.jpeg>
</file>

<file path=ppt/media/image3.tiff>
</file>

<file path=ppt/media/image4.tiff>
</file>

<file path=ppt/media/image5.jpeg>
</file>

<file path=ppt/media/image6.tif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4/20/18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mod="1">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4/20/18</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9" Type="http://schemas.openxmlformats.org/officeDocument/2006/relationships/image" Target="../media/image6.tiff"/><Relationship Id="rId20" Type="http://schemas.openxmlformats.org/officeDocument/2006/relationships/image" Target="../media/image17.emf"/><Relationship Id="rId21" Type="http://schemas.openxmlformats.org/officeDocument/2006/relationships/image" Target="../media/image18.emf"/><Relationship Id="rId22" Type="http://schemas.openxmlformats.org/officeDocument/2006/relationships/image" Target="../media/image19.emf"/><Relationship Id="rId23" Type="http://schemas.openxmlformats.org/officeDocument/2006/relationships/image" Target="../media/image20.emf"/><Relationship Id="rId24" Type="http://schemas.openxmlformats.org/officeDocument/2006/relationships/image" Target="../media/image21.emf"/><Relationship Id="rId25" Type="http://schemas.openxmlformats.org/officeDocument/2006/relationships/image" Target="../media/image22.emf"/><Relationship Id="rId26" Type="http://schemas.openxmlformats.org/officeDocument/2006/relationships/image" Target="../media/image23.jpeg"/><Relationship Id="rId27" Type="http://schemas.openxmlformats.org/officeDocument/2006/relationships/image" Target="../media/image24.emf"/><Relationship Id="rId28" Type="http://schemas.openxmlformats.org/officeDocument/2006/relationships/image" Target="../media/image25.emf"/><Relationship Id="rId29" Type="http://schemas.openxmlformats.org/officeDocument/2006/relationships/image" Target="../media/image26.emf"/><Relationship Id="rId30" Type="http://schemas.openxmlformats.org/officeDocument/2006/relationships/image" Target="../media/image27.jpeg"/><Relationship Id="rId10" Type="http://schemas.openxmlformats.org/officeDocument/2006/relationships/image" Target="../media/image7.emf"/><Relationship Id="rId11" Type="http://schemas.openxmlformats.org/officeDocument/2006/relationships/image" Target="../media/image8.png"/><Relationship Id="rId12" Type="http://schemas.openxmlformats.org/officeDocument/2006/relationships/image" Target="../media/image9.emf"/><Relationship Id="rId13" Type="http://schemas.openxmlformats.org/officeDocument/2006/relationships/image" Target="../media/image10.emf"/><Relationship Id="rId14" Type="http://schemas.openxmlformats.org/officeDocument/2006/relationships/image" Target="../media/image11.emf"/><Relationship Id="rId15" Type="http://schemas.openxmlformats.org/officeDocument/2006/relationships/image" Target="../media/image12.emf"/><Relationship Id="rId16" Type="http://schemas.openxmlformats.org/officeDocument/2006/relationships/image" Target="../media/image13.emf"/><Relationship Id="rId17" Type="http://schemas.openxmlformats.org/officeDocument/2006/relationships/image" Target="../media/image14.emf"/><Relationship Id="rId18" Type="http://schemas.openxmlformats.org/officeDocument/2006/relationships/image" Target="../media/image15.emf"/><Relationship Id="rId19" Type="http://schemas.openxmlformats.org/officeDocument/2006/relationships/image" Target="../media/image16.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tiff"/><Relationship Id="rId6" Type="http://schemas.openxmlformats.org/officeDocument/2006/relationships/image" Target="../media/image3.tiff"/><Relationship Id="rId7" Type="http://schemas.openxmlformats.org/officeDocument/2006/relationships/image" Target="../media/image4.tiff"/><Relationship Id="rId8"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61622" y="7559650"/>
            <a:ext cx="43725042" cy="19637465"/>
          </a:xfrm>
          <a:prstGeom prst="rect">
            <a:avLst/>
          </a:prstGeom>
          <a:solidFill>
            <a:schemeClr val="accent1"/>
          </a:solidFill>
        </p:spPr>
      </p:pic>
      <p:sp>
        <p:nvSpPr>
          <p:cNvPr id="4" name="Title 3"/>
          <p:cNvSpPr>
            <a:spLocks noGrp="1"/>
          </p:cNvSpPr>
          <p:nvPr>
            <p:ph type="title"/>
          </p:nvPr>
        </p:nvSpPr>
        <p:spPr>
          <a:xfrm>
            <a:off x="11886685" y="326810"/>
            <a:ext cx="25586702" cy="2519919"/>
          </a:xfrm>
        </p:spPr>
        <p:txBody>
          <a:bodyPr>
            <a:normAutofit fontScale="90000"/>
          </a:bodyPr>
          <a:lstStyle/>
          <a:p>
            <a:pPr algn="ctr"/>
            <a:r>
              <a:rPr lang="en-US" sz="8000" dirty="0">
                <a:solidFill>
                  <a:srgbClr val="FFFF00"/>
                </a:solidFill>
                <a:latin typeface="Palatino" charset="0"/>
                <a:ea typeface="Palatino" charset="0"/>
                <a:cs typeface="Palatino" charset="0"/>
              </a:rPr>
              <a:t>Spinning Protons and the Hidden Life of Their Constituents</a:t>
            </a:r>
            <a:br>
              <a:rPr lang="en-US" sz="8000" dirty="0">
                <a:solidFill>
                  <a:srgbClr val="FFFF00"/>
                </a:solidFill>
                <a:latin typeface="Palatino" charset="0"/>
                <a:ea typeface="Palatino" charset="0"/>
                <a:cs typeface="Palatino" charset="0"/>
              </a:rPr>
            </a:br>
            <a:r>
              <a:rPr lang="en-US" sz="5300" dirty="0">
                <a:latin typeface="Palatino" charset="0"/>
                <a:ea typeface="Palatino" charset="0"/>
                <a:cs typeface="Palatino" charset="0"/>
              </a:rPr>
              <a:t>Longitudinally Polarized TMDs from </a:t>
            </a:r>
            <a:r>
              <a:rPr lang="en-US" sz="5300" dirty="0" err="1">
                <a:latin typeface="Palatino" charset="0"/>
                <a:ea typeface="Palatino" charset="0"/>
                <a:cs typeface="Palatino" charset="0"/>
              </a:rPr>
              <a:t>JLab</a:t>
            </a:r>
            <a:r>
              <a:rPr lang="en-US" sz="5300" dirty="0">
                <a:latin typeface="Palatino" charset="0"/>
                <a:ea typeface="Palatino" charset="0"/>
                <a:cs typeface="Palatino" charset="0"/>
              </a:rPr>
              <a:t> Data</a:t>
            </a:r>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743524" y="29344629"/>
            <a:ext cx="12801600"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9682805" y="30149301"/>
            <a:ext cx="12801600" cy="1836977"/>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2000" dirty="0">
                <a:latin typeface="Palatino"/>
                <a:ea typeface="Palatino" charset="0"/>
                <a:cs typeface="Palatino" charset="0"/>
              </a:rPr>
              <a:t>We would like to acknowledge partial support from NSF under Contract No. PHY-1623454, DOE under Contracts No. DE-FG02-07ER41460, by the U.S. Department of Energy, Office of Science, Office of Nuclear Physics, within the framework of the TMD Topical Collaboration.</a:t>
            </a:r>
            <a:endParaRPr lang="en-US" sz="2000" b="1" dirty="0">
              <a:latin typeface="Palatino"/>
              <a:ea typeface="Palatino" charset="0"/>
              <a:cs typeface="Palatino" charset="0"/>
            </a:endParaRPr>
          </a:p>
        </p:txBody>
      </p:sp>
      <p:sp>
        <p:nvSpPr>
          <p:cNvPr id="3" name="Content Placeholder 2"/>
          <p:cNvSpPr>
            <a:spLocks noGrp="1"/>
          </p:cNvSpPr>
          <p:nvPr>
            <p:ph sz="quarter" idx="32"/>
          </p:nvPr>
        </p:nvSpPr>
        <p:spPr>
          <a:xfrm>
            <a:off x="15538022" y="10545101"/>
            <a:ext cx="12923039" cy="16374201"/>
          </a:xfrm>
          <a:solidFill>
            <a:schemeClr val="bg1">
              <a:alpha val="81000"/>
            </a:schemeClr>
          </a:solidFill>
        </p:spPr>
        <p:txBody>
          <a:bodyPr>
            <a:normAutofit/>
          </a:bodyPr>
          <a:lstStyle/>
          <a:p>
            <a:pPr marL="0" indent="0" algn="just">
              <a:buNone/>
            </a:pPr>
            <a:r>
              <a:rPr lang="en-US" sz="3200" dirty="0">
                <a:latin typeface="Palatino" charset="0"/>
                <a:ea typeface="Palatino" charset="0"/>
                <a:cs typeface="Palatino" charset="0"/>
              </a:rPr>
              <a:t>The production of charged </a:t>
            </a:r>
            <a:r>
              <a:rPr lang="en-US" sz="3200" dirty="0" err="1">
                <a:latin typeface="Palatino" charset="0"/>
                <a:ea typeface="Palatino" charset="0"/>
                <a:cs typeface="Palatino" charset="0"/>
              </a:rPr>
              <a:t>pions</a:t>
            </a:r>
            <a:r>
              <a:rPr lang="en-US" sz="3200" dirty="0">
                <a:latin typeface="Palatino" charset="0"/>
                <a:ea typeface="Palatino" charset="0"/>
                <a:cs typeface="Palatino" charset="0"/>
              </a:rPr>
              <a:t>                    in SIDIS at low transverse momentum can be described in terms of convolutions of TMDs for distribution and fragmentation:</a:t>
            </a:r>
          </a:p>
          <a:p>
            <a:pPr marL="0" indent="0" algn="just">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The transverse motion of the quarks is approximated through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model kinematics into  the observed transverse momentum of the hadron. This enables us  to gather information from SIDIS for exploration of TMDs.  We will use the following simple </a:t>
            </a:r>
            <a:r>
              <a:rPr lang="en-US" sz="3200" dirty="0" err="1">
                <a:latin typeface="Palatino" charset="0"/>
                <a:ea typeface="Palatino" charset="0"/>
                <a:cs typeface="Palatino" charset="0"/>
              </a:rPr>
              <a:t>parametrizations</a:t>
            </a:r>
            <a:r>
              <a:rPr lang="en-US" sz="3200" dirty="0">
                <a:latin typeface="Palatino" charset="0"/>
                <a:ea typeface="Palatino" charset="0"/>
                <a:cs typeface="Palatino" charset="0"/>
              </a:rPr>
              <a:t> for TMD distribution and fragmentation functions:</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solidFill>
                <a:schemeClr val="tx1"/>
              </a:solidFill>
              <a:latin typeface="Palatino" charset="0"/>
              <a:ea typeface="Palatino" charset="0"/>
              <a:cs typeface="Palatino" charset="0"/>
            </a:endParaRPr>
          </a:p>
          <a:p>
            <a:pPr marL="0" indent="0">
              <a:buNone/>
            </a:pPr>
            <a:endParaRPr lang="en-US" sz="3200" dirty="0">
              <a:solidFill>
                <a:schemeClr val="tx1"/>
              </a:solidFill>
              <a:latin typeface="Palatino" charset="0"/>
              <a:ea typeface="Palatino" charset="0"/>
              <a:cs typeface="Palatino" charset="0"/>
            </a:endParaRPr>
          </a:p>
          <a:p>
            <a:pPr marL="0" indent="0">
              <a:buNone/>
            </a:pPr>
            <a:r>
              <a:rPr lang="en-US" sz="3200" dirty="0">
                <a:solidFill>
                  <a:schemeClr val="tx1"/>
                </a:solidFill>
                <a:latin typeface="Palatino" charset="0"/>
                <a:ea typeface="Palatino" charset="0"/>
                <a:cs typeface="Palatino" charset="0"/>
              </a:rPr>
              <a:t>where                              are </a:t>
            </a:r>
            <a:r>
              <a:rPr lang="en-US" sz="3200" dirty="0">
                <a:latin typeface="Palatino" charset="0"/>
                <a:ea typeface="Palatino" charset="0"/>
                <a:cs typeface="Palatino" charset="0"/>
              </a:rPr>
              <a:t>the unpolarized and polarized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distribution functions and the fragmentation function for a particular quark type , and                             are parameters that characterize the widths of TMD distributions. In our description of </a:t>
            </a:r>
            <a:r>
              <a:rPr lang="en-US" sz="3200" dirty="0" err="1">
                <a:latin typeface="Palatino" charset="0"/>
                <a:ea typeface="Palatino" charset="0"/>
                <a:cs typeface="Palatino" charset="0"/>
              </a:rPr>
              <a:t>JLab</a:t>
            </a:r>
            <a:r>
              <a:rPr lang="en-US" sz="3200" dirty="0">
                <a:latin typeface="Palatino" charset="0"/>
                <a:ea typeface="Palatino" charset="0"/>
                <a:cs typeface="Palatino" charset="0"/>
              </a:rPr>
              <a:t> data, we use our previously extracted parameters for the unpolarized widths </a:t>
            </a:r>
          </a:p>
          <a:p>
            <a:pPr marL="0" indent="0">
              <a:buNone/>
            </a:pPr>
            <a:r>
              <a:rPr lang="en-US" sz="3200" dirty="0">
                <a:latin typeface="Palatino" charset="0"/>
                <a:ea typeface="Palatino" charset="0"/>
                <a:cs typeface="Palatino" charset="0"/>
              </a:rPr>
              <a:t>                 . We will then fit the polarized widths                            for the valence and sea quarks, respectively. </a:t>
            </a:r>
          </a:p>
          <a:p>
            <a:pPr marL="0" indent="0">
              <a:buNone/>
            </a:pPr>
            <a:r>
              <a:rPr lang="en-US" sz="3200" dirty="0">
                <a:latin typeface="Palatino" charset="0"/>
                <a:ea typeface="Palatino" charset="0"/>
                <a:cs typeface="Palatino" charset="0"/>
              </a:rPr>
              <a:t>Using this model, </a:t>
            </a:r>
            <a:r>
              <a:rPr lang="en-US" sz="3200" i="1" dirty="0">
                <a:latin typeface="Palatino" charset="0"/>
                <a:ea typeface="Palatino" charset="0"/>
                <a:cs typeface="Palatino" charset="0"/>
              </a:rPr>
              <a:t>A</a:t>
            </a:r>
            <a:r>
              <a:rPr lang="en-US" sz="3200" i="1" baseline="-25000" dirty="0">
                <a:latin typeface="Palatino" charset="0"/>
                <a:ea typeface="Palatino" charset="0"/>
                <a:cs typeface="Palatino" charset="0"/>
              </a:rPr>
              <a:t>LL</a:t>
            </a:r>
            <a:r>
              <a:rPr lang="en-US" sz="3200" dirty="0">
                <a:latin typeface="Palatino" charset="0"/>
                <a:ea typeface="Palatino" charset="0"/>
                <a:cs typeface="Palatino" charset="0"/>
              </a:rPr>
              <a:t> can be written as</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800" dirty="0">
              <a:latin typeface="Palatino" charset="0"/>
              <a:ea typeface="Palatino" charset="0"/>
              <a:cs typeface="Palatino" charset="0"/>
            </a:endParaRPr>
          </a:p>
          <a:p>
            <a:pPr marL="0" indent="0">
              <a:buNone/>
            </a:pPr>
            <a:r>
              <a:rPr lang="en-US" sz="3200" dirty="0">
                <a:latin typeface="Palatino" charset="0"/>
                <a:ea typeface="Palatino" charset="0"/>
                <a:cs typeface="Palatino" charset="0"/>
              </a:rPr>
              <a:t>where                                       ,                                          , and </a:t>
            </a:r>
            <a:r>
              <a:rPr lang="en-US" sz="3200" i="1" dirty="0">
                <a:latin typeface="Palatino" charset="0"/>
                <a:ea typeface="Palatino" charset="0"/>
                <a:cs typeface="Palatino" charset="0"/>
              </a:rPr>
              <a:t>a </a:t>
            </a:r>
            <a:r>
              <a:rPr lang="en-US" sz="3200" dirty="0">
                <a:latin typeface="Palatino" charset="0"/>
                <a:ea typeface="Palatino" charset="0"/>
                <a:cs typeface="Palatino" charset="0"/>
              </a:rPr>
              <a:t>is the quark flavor. </a:t>
            </a:r>
          </a:p>
        </p:txBody>
      </p:sp>
      <p:pic>
        <p:nvPicPr>
          <p:cNvPr id="17" name="Picture 16"/>
          <p:cNvPicPr>
            <a:picLocks noChangeAspect="1"/>
          </p:cNvPicPr>
          <p:nvPr/>
        </p:nvPicPr>
        <p:blipFill>
          <a:blip r:embed="rId5"/>
          <a:stretch>
            <a:fillRect/>
          </a:stretch>
        </p:blipFill>
        <p:spPr>
          <a:xfrm>
            <a:off x="3215178" y="1399847"/>
            <a:ext cx="2751886" cy="2723221"/>
          </a:xfrm>
          <a:prstGeom prst="rect">
            <a:avLst/>
          </a:prstGeom>
        </p:spPr>
      </p:pic>
      <p:pic>
        <p:nvPicPr>
          <p:cNvPr id="47" name="Picture 46"/>
          <p:cNvPicPr>
            <a:picLocks noChangeAspect="1"/>
          </p:cNvPicPr>
          <p:nvPr/>
        </p:nvPicPr>
        <p:blipFill>
          <a:blip r:embed="rId6"/>
          <a:stretch>
            <a:fillRect/>
          </a:stretch>
        </p:blipFill>
        <p:spPr>
          <a:xfrm>
            <a:off x="16107410" y="17148311"/>
            <a:ext cx="4485691" cy="1082368"/>
          </a:xfrm>
          <a:prstGeom prst="rect">
            <a:avLst/>
          </a:prstGeom>
        </p:spPr>
      </p:pic>
      <p:pic>
        <p:nvPicPr>
          <p:cNvPr id="48" name="Picture 47"/>
          <p:cNvPicPr>
            <a:picLocks noChangeAspect="1"/>
          </p:cNvPicPr>
          <p:nvPr/>
        </p:nvPicPr>
        <p:blipFill>
          <a:blip r:embed="rId7"/>
          <a:stretch>
            <a:fillRect/>
          </a:stretch>
        </p:blipFill>
        <p:spPr>
          <a:xfrm>
            <a:off x="19182685" y="18375871"/>
            <a:ext cx="4413362" cy="1034048"/>
          </a:xfrm>
          <a:prstGeom prst="rect">
            <a:avLst/>
          </a:prstGeom>
        </p:spPr>
      </p:pic>
      <p:sp>
        <p:nvSpPr>
          <p:cNvPr id="77" name="Text Placeholder 8"/>
          <p:cNvSpPr>
            <a:spLocks noGrp="1"/>
          </p:cNvSpPr>
          <p:nvPr>
            <p:ph type="body" sz="quarter" idx="21"/>
          </p:nvPr>
        </p:nvSpPr>
        <p:spPr>
          <a:xfrm>
            <a:off x="15564695" y="26630141"/>
            <a:ext cx="12801600" cy="804899"/>
          </a:xfrm>
        </p:spPr>
        <p:txBody>
          <a:bodyPr/>
          <a:lstStyle/>
          <a:p>
            <a:r>
              <a:rPr lang="en-US" sz="4400" b="1" dirty="0">
                <a:latin typeface="Palatino" charset="0"/>
                <a:ea typeface="Palatino" charset="0"/>
                <a:cs typeface="Palatino" charset="0"/>
              </a:rPr>
              <a:t>DATA SELECTION AND Analysis</a:t>
            </a:r>
          </a:p>
        </p:txBody>
      </p:sp>
      <p:sp>
        <p:nvSpPr>
          <p:cNvPr id="76" name="TextBox 75"/>
          <p:cNvSpPr txBox="1"/>
          <p:nvPr/>
        </p:nvSpPr>
        <p:spPr>
          <a:xfrm>
            <a:off x="26038641" y="24232768"/>
            <a:ext cx="745052" cy="584775"/>
          </a:xfrm>
          <a:prstGeom prst="rect">
            <a:avLst/>
          </a:prstGeom>
          <a:noFill/>
        </p:spPr>
        <p:txBody>
          <a:bodyPr wrap="square" rtlCol="0">
            <a:spAutoFit/>
          </a:bodyPr>
          <a:lstStyle/>
          <a:p>
            <a:r>
              <a:rPr lang="en-US" sz="3200" dirty="0">
                <a:latin typeface="Palatino" charset="0"/>
                <a:ea typeface="Palatino" charset="0"/>
                <a:cs typeface="Palatino" charset="0"/>
              </a:rPr>
              <a:t>(1)</a:t>
            </a:r>
          </a:p>
        </p:txBody>
      </p:sp>
      <p:sp>
        <p:nvSpPr>
          <p:cNvPr id="30" name="Content Placeholder 2"/>
          <p:cNvSpPr>
            <a:spLocks noGrp="1"/>
          </p:cNvSpPr>
          <p:nvPr>
            <p:ph sz="quarter" idx="32"/>
          </p:nvPr>
        </p:nvSpPr>
        <p:spPr>
          <a:xfrm>
            <a:off x="1371600" y="6133729"/>
            <a:ext cx="12801600" cy="6128315"/>
          </a:xfrm>
          <a:solidFill>
            <a:schemeClr val="bg1">
              <a:alpha val="81000"/>
            </a:schemeClr>
          </a:solidFill>
        </p:spPr>
        <p:txBody>
          <a:bodyPr>
            <a:noAutofit/>
          </a:bodyPr>
          <a:lstStyle/>
          <a:p>
            <a:pPr marL="0" indent="0" algn="just">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quarks.  These quarks are “glued” together by the strong nuclear force, which is mediated by another particle called the gluon.  Any particle containing quarks and gluons is called a hadron.  Moreover, the quarks are not static inside of a nucleon – they have an intrinsic momentum even for a nucleon at rest.  One of the ways to access this intrinsic motion is through a process called semi-inclusive deep-inelastic scattering (SIDIS).  In this reaction, a high-energy electron scatters off of a quark inside of the nucleon.  This quark forms a hadron in the final-state (e.g., a pion), which is detected along with the scattered electron (see Fig. 1).</a:t>
            </a:r>
          </a:p>
        </p:txBody>
      </p:sp>
      <p:pic>
        <p:nvPicPr>
          <p:cNvPr id="31" name="Picture 30"/>
          <p:cNvPicPr/>
          <p:nvPr/>
        </p:nvPicPr>
        <p:blipFill>
          <a:blip r:embed="rId8">
            <a:extLst>
              <a:ext uri="{28A0092B-C50C-407E-A947-70E740481C1C}">
                <a14:useLocalDpi xmlns:a14="http://schemas.microsoft.com/office/drawing/2010/main" val="0"/>
              </a:ext>
            </a:extLst>
          </a:blip>
          <a:stretch>
            <a:fillRect/>
          </a:stretch>
        </p:blipFill>
        <p:spPr>
          <a:xfrm>
            <a:off x="1747808" y="12959964"/>
            <a:ext cx="6971539" cy="4590654"/>
          </a:xfrm>
          <a:prstGeom prst="rect">
            <a:avLst/>
          </a:prstGeom>
        </p:spPr>
      </p:pic>
      <p:sp>
        <p:nvSpPr>
          <p:cNvPr id="2" name="TextBox 1"/>
          <p:cNvSpPr txBox="1"/>
          <p:nvPr/>
        </p:nvSpPr>
        <p:spPr>
          <a:xfrm>
            <a:off x="8767290" y="12967866"/>
            <a:ext cx="5023515" cy="446276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deep-inelastic scattering (SIDIS): a high-energy electron knocks a quark out of the nucleon. The quark forms a pion in the final state, which is detected along with the scattered electron.</a:t>
            </a:r>
          </a:p>
          <a:p>
            <a:endParaRPr lang="en-US" sz="6000" dirty="0" err="1"/>
          </a:p>
        </p:txBody>
      </p:sp>
      <p:sp>
        <p:nvSpPr>
          <p:cNvPr id="32" name="Text Placeholder 8"/>
          <p:cNvSpPr>
            <a:spLocks noGrp="1"/>
          </p:cNvSpPr>
          <p:nvPr>
            <p:ph type="body" sz="quarter" idx="21"/>
          </p:nvPr>
        </p:nvSpPr>
        <p:spPr>
          <a:xfrm>
            <a:off x="1395379" y="18273625"/>
            <a:ext cx="12801600" cy="804899"/>
          </a:xfrm>
        </p:spPr>
        <p:txBody>
          <a:bodyPr/>
          <a:lstStyle/>
          <a:p>
            <a:r>
              <a:rPr lang="en-US" sz="4400" b="1" dirty="0">
                <a:latin typeface="Palatino" charset="0"/>
                <a:ea typeface="Palatino" charset="0"/>
                <a:cs typeface="Palatino" charset="0"/>
              </a:rPr>
              <a:t>The Purpose</a:t>
            </a:r>
          </a:p>
        </p:txBody>
      </p:sp>
      <p:sp>
        <p:nvSpPr>
          <p:cNvPr id="33" name="Content Placeholder 2"/>
          <p:cNvSpPr>
            <a:spLocks noGrp="1"/>
          </p:cNvSpPr>
          <p:nvPr>
            <p:ph sz="quarter" idx="32"/>
          </p:nvPr>
        </p:nvSpPr>
        <p:spPr>
          <a:xfrm>
            <a:off x="1395378" y="19054506"/>
            <a:ext cx="12801600" cy="3247877"/>
          </a:xfrm>
          <a:solidFill>
            <a:schemeClr val="bg1">
              <a:alpha val="79000"/>
            </a:schemeClr>
          </a:solidFill>
        </p:spPr>
        <p:txBody>
          <a:bodyPr>
            <a:noAutofit/>
          </a:bodyPr>
          <a:lstStyle/>
          <a:p>
            <a:pPr marL="0" indent="0" algn="just">
              <a:buNone/>
            </a:pPr>
            <a:r>
              <a:rPr lang="en-US" sz="3200" dirty="0">
                <a:latin typeface="Palatino" charset="0"/>
                <a:ea typeface="Palatino" charset="0"/>
                <a:cs typeface="Palatino" charset="0"/>
              </a:rPr>
              <a:t>The purpose of this project is to perform a phenomenological analysis of SIDIS data from Jefferson Lab (</a:t>
            </a:r>
            <a:r>
              <a:rPr lang="en-US" sz="3200" dirty="0" err="1">
                <a:latin typeface="Palatino" charset="0"/>
                <a:ea typeface="Palatino" charset="0"/>
                <a:cs typeface="Palatino" charset="0"/>
              </a:rPr>
              <a:t>JLab</a:t>
            </a:r>
            <a:r>
              <a:rPr lang="en-US" sz="3200" dirty="0">
                <a:latin typeface="Palatino" charset="0"/>
                <a:ea typeface="Palatino" charset="0"/>
                <a:cs typeface="Palatino" charset="0"/>
              </a:rPr>
              <a:t>) Hall B on a polarized target.  This study gives us information on how the intrinsic motion of quarks inside nucleons, which is encoded in so-called transverse momentum dependent functions (TMDs), is affected by spin.  Knowledge of these TMDs allows one to create a momentum space 3-D image of the polarized nucleon.</a:t>
            </a:r>
          </a:p>
        </p:txBody>
      </p:sp>
      <p:sp>
        <p:nvSpPr>
          <p:cNvPr id="57" name="Text Placeholder 8"/>
          <p:cNvSpPr>
            <a:spLocks noGrp="1"/>
          </p:cNvSpPr>
          <p:nvPr>
            <p:ph type="body" sz="quarter" idx="21"/>
          </p:nvPr>
        </p:nvSpPr>
        <p:spPr>
          <a:xfrm>
            <a:off x="29709435" y="25354809"/>
            <a:ext cx="12801600" cy="804899"/>
          </a:xfrm>
        </p:spPr>
        <p:txBody>
          <a:bodyPr/>
          <a:lstStyle/>
          <a:p>
            <a:r>
              <a:rPr lang="en-US" sz="4400" b="1" dirty="0">
                <a:latin typeface="Palatino" charset="0"/>
                <a:ea typeface="Palatino" charset="0"/>
                <a:cs typeface="Palatino" charset="0"/>
              </a:rPr>
              <a:t>Conclusions and outlook</a:t>
            </a:r>
          </a:p>
        </p:txBody>
      </p:sp>
      <p:sp>
        <p:nvSpPr>
          <p:cNvPr id="29" name="Text Placeholder 8"/>
          <p:cNvSpPr>
            <a:spLocks noGrp="1"/>
          </p:cNvSpPr>
          <p:nvPr>
            <p:ph type="body" sz="quarter" idx="21"/>
          </p:nvPr>
        </p:nvSpPr>
        <p:spPr>
          <a:xfrm>
            <a:off x="1371600" y="5486400"/>
            <a:ext cx="12801600" cy="804899"/>
          </a:xfrm>
        </p:spPr>
        <p:txBody>
          <a:bodyPr/>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5518127" y="9899311"/>
            <a:ext cx="12801600" cy="804899"/>
          </a:xfrm>
        </p:spPr>
        <p:txBody>
          <a:bodyPr/>
          <a:lstStyle/>
          <a:p>
            <a:r>
              <a:rPr lang="en-US" sz="4400" b="1" dirty="0">
                <a:latin typeface="Palatino" charset="0"/>
                <a:ea typeface="Palatino" charset="0"/>
                <a:cs typeface="Palatino" charset="0"/>
              </a:rPr>
              <a:t>The model</a:t>
            </a:r>
          </a:p>
        </p:txBody>
      </p:sp>
      <p:sp>
        <p:nvSpPr>
          <p:cNvPr id="38" name="Text Placeholder 8"/>
          <p:cNvSpPr>
            <a:spLocks noGrp="1"/>
          </p:cNvSpPr>
          <p:nvPr>
            <p:ph type="body" sz="quarter" idx="21"/>
          </p:nvPr>
        </p:nvSpPr>
        <p:spPr>
          <a:xfrm>
            <a:off x="29634122" y="10728079"/>
            <a:ext cx="12801600" cy="804899"/>
          </a:xfrm>
        </p:spPr>
        <p:txBody>
          <a:bodyPr/>
          <a:lstStyle/>
          <a:p>
            <a:r>
              <a:rPr lang="en-US" sz="4400" b="1" dirty="0">
                <a:latin typeface="Palatino" charset="0"/>
                <a:ea typeface="Palatino" charset="0"/>
                <a:cs typeface="Palatino" charset="0"/>
              </a:rPr>
              <a:t>RESULTS</a:t>
            </a:r>
          </a:p>
        </p:txBody>
      </p:sp>
      <p:pic>
        <p:nvPicPr>
          <p:cNvPr id="60" name="Picture 59"/>
          <p:cNvPicPr>
            <a:picLocks noChangeAspect="1"/>
          </p:cNvPicPr>
          <p:nvPr/>
        </p:nvPicPr>
        <p:blipFill>
          <a:blip r:embed="rId9"/>
          <a:stretch>
            <a:fillRect/>
          </a:stretch>
        </p:blipFill>
        <p:spPr>
          <a:xfrm>
            <a:off x="254692" y="1348926"/>
            <a:ext cx="2783753" cy="2783753"/>
          </a:xfrm>
          <a:prstGeom prst="rect">
            <a:avLst/>
          </a:prstGeom>
        </p:spPr>
      </p:pic>
      <p:sp>
        <p:nvSpPr>
          <p:cNvPr id="5" name="TextBox 4"/>
          <p:cNvSpPr txBox="1"/>
          <p:nvPr/>
        </p:nvSpPr>
        <p:spPr>
          <a:xfrm>
            <a:off x="29634122" y="26204847"/>
            <a:ext cx="12801600" cy="3046988"/>
          </a:xfrm>
          <a:prstGeom prst="rect">
            <a:avLst/>
          </a:prstGeom>
          <a:noFill/>
        </p:spPr>
        <p:txBody>
          <a:bodyPr wrap="square" rtlCol="0">
            <a:spAutoFit/>
          </a:bodyPr>
          <a:lstStyle/>
          <a:p>
            <a:r>
              <a:rPr lang="en-US" sz="3200" dirty="0">
                <a:latin typeface="Palatino"/>
              </a:rPr>
              <a:t>We performed a phenomenological analysis of </a:t>
            </a:r>
            <a:r>
              <a:rPr lang="en-US" sz="3200" dirty="0" err="1">
                <a:latin typeface="Palatino"/>
              </a:rPr>
              <a:t>JLab</a:t>
            </a:r>
            <a:r>
              <a:rPr lang="en-US" sz="3200" dirty="0">
                <a:latin typeface="Palatino"/>
              </a:rPr>
              <a:t> Hall B data on the  electroproduction of charged </a:t>
            </a:r>
            <a:r>
              <a:rPr lang="en-US" sz="3200" dirty="0" err="1">
                <a:latin typeface="Palatino"/>
              </a:rPr>
              <a:t>pions</a:t>
            </a:r>
            <a:r>
              <a:rPr lang="en-US" sz="3200" dirty="0">
                <a:latin typeface="Palatino"/>
              </a:rPr>
              <a:t> from a longitudinally polarized proton. </a:t>
            </a:r>
            <a:r>
              <a:rPr lang="en-US" sz="3200" dirty="0">
                <a:latin typeface="Palatino" charset="0"/>
                <a:ea typeface="Palatino" charset="0"/>
                <a:cs typeface="Palatino" charset="0"/>
              </a:rPr>
              <a:t>We find </a:t>
            </a:r>
            <a:r>
              <a:rPr lang="en-US" sz="3200" dirty="0" smtClean="0">
                <a:latin typeface="Palatino" charset="0"/>
                <a:ea typeface="Palatino" charset="0"/>
                <a:cs typeface="Palatino" charset="0"/>
              </a:rPr>
              <a:t>that the </a:t>
            </a:r>
            <a:r>
              <a:rPr lang="en-US" sz="3200" dirty="0">
                <a:latin typeface="Palatino" charset="0"/>
                <a:ea typeface="Palatino" charset="0"/>
                <a:cs typeface="Palatino" charset="0"/>
              </a:rPr>
              <a:t>polarized transverse momentum widths are about 30% smaller than the unpolarized widths</a:t>
            </a:r>
            <a:r>
              <a:rPr lang="en-US" sz="3200" dirty="0">
                <a:latin typeface="Palatino"/>
              </a:rPr>
              <a:t>.  This suggests the intrinsic motion of quarks depends on the spin orientation of the nucleon.</a:t>
            </a:r>
          </a:p>
        </p:txBody>
      </p:sp>
      <p:sp>
        <p:nvSpPr>
          <p:cNvPr id="34" name="Text Placeholder 8"/>
          <p:cNvSpPr>
            <a:spLocks noGrp="1"/>
          </p:cNvSpPr>
          <p:nvPr>
            <p:ph type="body" sz="quarter" idx="21"/>
          </p:nvPr>
        </p:nvSpPr>
        <p:spPr>
          <a:xfrm>
            <a:off x="1494699" y="24012644"/>
            <a:ext cx="12801600" cy="804899"/>
          </a:xfrm>
        </p:spPr>
        <p:txBody>
          <a:bodyPr/>
          <a:lstStyle/>
          <a:p>
            <a:r>
              <a:rPr lang="en-US" sz="4400" b="1" dirty="0">
                <a:latin typeface="Palatino" charset="0"/>
                <a:ea typeface="Palatino" charset="0"/>
                <a:cs typeface="Palatino" charset="0"/>
              </a:rPr>
              <a:t>The DATA</a:t>
            </a:r>
          </a:p>
        </p:txBody>
      </p:sp>
      <p:pic>
        <p:nvPicPr>
          <p:cNvPr id="20" name="Picture 1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917813" y="1195034"/>
            <a:ext cx="6046497" cy="3133855"/>
          </a:xfrm>
          <a:prstGeom prst="rect">
            <a:avLst/>
          </a:prstGeom>
        </p:spPr>
      </p:pic>
      <p:sp>
        <p:nvSpPr>
          <p:cNvPr id="13" name="TextBox 12"/>
          <p:cNvSpPr txBox="1"/>
          <p:nvPr/>
        </p:nvSpPr>
        <p:spPr>
          <a:xfrm>
            <a:off x="1450327" y="24815255"/>
            <a:ext cx="12890345" cy="6986528"/>
          </a:xfrm>
          <a:prstGeom prst="rect">
            <a:avLst/>
          </a:prstGeom>
          <a:noFill/>
        </p:spPr>
        <p:txBody>
          <a:bodyPr wrap="square" rtlCol="0">
            <a:spAutoFit/>
          </a:bodyPr>
          <a:lstStyle/>
          <a:p>
            <a:pPr algn="just"/>
            <a:r>
              <a:rPr lang="en-US" sz="3200" dirty="0">
                <a:latin typeface="Palatino"/>
                <a:cs typeface="Palatino"/>
              </a:rPr>
              <a:t>The data used in this analysis is from </a:t>
            </a:r>
            <a:r>
              <a:rPr lang="en-US" sz="3200" dirty="0" err="1">
                <a:latin typeface="Palatino"/>
                <a:cs typeface="Palatino"/>
              </a:rPr>
              <a:t>JLab</a:t>
            </a:r>
            <a:r>
              <a:rPr lang="en-US" sz="3200" dirty="0">
                <a:latin typeface="Palatino"/>
                <a:cs typeface="Palatino"/>
              </a:rPr>
              <a:t> Hall B.  The experiment scattered 5.7 GeV longitudinally polarized electrons on a longitudinally polarized proton target and detected </a:t>
            </a:r>
            <a:r>
              <a:rPr lang="en-US" sz="3200" dirty="0" err="1">
                <a:latin typeface="Palatino"/>
                <a:cs typeface="Palatino"/>
              </a:rPr>
              <a:t>pions</a:t>
            </a:r>
            <a:r>
              <a:rPr lang="en-US" sz="3200" dirty="0">
                <a:latin typeface="Palatino"/>
                <a:cs typeface="Palatino"/>
              </a:rPr>
              <a:t> in the final state.  Measurements were made of the double-longitudinal spin asymmetry, </a:t>
            </a:r>
            <a:r>
              <a:rPr lang="en-US" sz="3200" i="1" dirty="0">
                <a:latin typeface="Palatino"/>
                <a:cs typeface="Palatino"/>
              </a:rPr>
              <a:t>A</a:t>
            </a:r>
            <a:r>
              <a:rPr lang="en-US" sz="3200" i="1" baseline="-25000" dirty="0">
                <a:latin typeface="Palatino"/>
                <a:cs typeface="Palatino"/>
              </a:rPr>
              <a:t>LL </a:t>
            </a:r>
            <a:r>
              <a:rPr lang="en-US" sz="3200" dirty="0">
                <a:latin typeface="Palatino"/>
                <a:cs typeface="Palatino"/>
              </a:rPr>
              <a:t>, defined as the ratio of the polarized to the unpolarized SIDIS structure functions:</a:t>
            </a:r>
          </a:p>
          <a:p>
            <a:endParaRPr lang="en-US" sz="3200" dirty="0">
              <a:latin typeface="Palatino"/>
              <a:cs typeface="Palatino"/>
            </a:endParaRPr>
          </a:p>
          <a:p>
            <a:endParaRPr lang="en-US" sz="3200" dirty="0">
              <a:latin typeface="Palatino"/>
              <a:cs typeface="Palatino"/>
            </a:endParaRPr>
          </a:p>
          <a:p>
            <a:endParaRPr lang="en-US" sz="3200" dirty="0">
              <a:latin typeface="Palatino"/>
              <a:cs typeface="Palatino"/>
            </a:endParaRPr>
          </a:p>
          <a:p>
            <a:endParaRPr lang="en-US" sz="3200" dirty="0">
              <a:latin typeface="Palatino"/>
              <a:cs typeface="Palatino"/>
            </a:endParaRPr>
          </a:p>
          <a:p>
            <a:r>
              <a:rPr lang="en-US" sz="3200" dirty="0" err="1">
                <a:latin typeface="Palatino"/>
                <a:cs typeface="Palatino"/>
              </a:rPr>
              <a:t>JLab</a:t>
            </a:r>
            <a:r>
              <a:rPr lang="en-US" sz="3200" dirty="0">
                <a:latin typeface="Palatino"/>
                <a:cs typeface="Palatino"/>
              </a:rPr>
              <a:t> Hall B collected data for 0.9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5.4 GeV</a:t>
            </a:r>
            <a:r>
              <a:rPr lang="en-US" sz="3200" baseline="30000" dirty="0">
                <a:latin typeface="Palatino"/>
                <a:cs typeface="Palatino"/>
              </a:rPr>
              <a:t>2</a:t>
            </a:r>
            <a:r>
              <a:rPr lang="en-US" sz="3200" dirty="0">
                <a:latin typeface="Palatino"/>
                <a:cs typeface="Palatino"/>
              </a:rPr>
              <a:t>, 0.12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0.48,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1.2 GeV, and 0.4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0.7.  Some of the data is shown in Fig. 2.</a:t>
            </a:r>
          </a:p>
          <a:p>
            <a:endParaRPr lang="en-US" sz="3200" dirty="0">
              <a:latin typeface="Palatino"/>
              <a:cs typeface="Palatino"/>
            </a:endParaRPr>
          </a:p>
          <a:p>
            <a:endParaRPr lang="en-US" sz="3200" dirty="0">
              <a:latin typeface="Palatino"/>
              <a:cs typeface="Palatino"/>
            </a:endParaRPr>
          </a:p>
        </p:txBody>
      </p:sp>
      <p:pic>
        <p:nvPicPr>
          <p:cNvPr id="46" name="Picture 45"/>
          <p:cNvPicPr>
            <a:picLocks noChangeAspect="1"/>
          </p:cNvPicPr>
          <p:nvPr/>
        </p:nvPicPr>
        <p:blipFill>
          <a:blip r:embed="rId11"/>
          <a:stretch>
            <a:fillRect/>
          </a:stretch>
        </p:blipFill>
        <p:spPr>
          <a:xfrm>
            <a:off x="37528500" y="1714501"/>
            <a:ext cx="5842000" cy="1974474"/>
          </a:xfrm>
          <a:prstGeom prst="rect">
            <a:avLst/>
          </a:prstGeom>
        </p:spPr>
      </p:pic>
      <p:sp>
        <p:nvSpPr>
          <p:cNvPr id="58" name="Content Placeholder 2"/>
          <p:cNvSpPr>
            <a:spLocks noGrp="1"/>
          </p:cNvSpPr>
          <p:nvPr>
            <p:ph sz="quarter" idx="32"/>
          </p:nvPr>
        </p:nvSpPr>
        <p:spPr>
          <a:xfrm>
            <a:off x="15361985" y="27442935"/>
            <a:ext cx="12923039" cy="3495392"/>
          </a:xfrm>
          <a:solidFill>
            <a:schemeClr val="bg1">
              <a:alpha val="81000"/>
            </a:schemeClr>
          </a:solidFill>
        </p:spPr>
        <p:txBody>
          <a:bodyPr>
            <a:normAutofit/>
          </a:bodyPr>
          <a:lstStyle/>
          <a:p>
            <a:pPr marL="0" indent="0">
              <a:buNone/>
            </a:pPr>
            <a:r>
              <a:rPr lang="en-US" sz="3200" dirty="0">
                <a:latin typeface="Palatino" charset="0"/>
                <a:ea typeface="Palatino" charset="0"/>
                <a:cs typeface="Palatino" charset="0"/>
              </a:rPr>
              <a:t>We apply Eq. (1) to the data and use the standard       minimization procedure, along with </a:t>
            </a:r>
            <a:r>
              <a:rPr lang="en-US" sz="3200" dirty="0">
                <a:latin typeface="Palatino"/>
                <a:ea typeface="Palatino" charset="0"/>
                <a:cs typeface="Palatino" charset="0"/>
              </a:rPr>
              <a:t>a </a:t>
            </a:r>
            <a:r>
              <a:rPr lang="en-US" sz="3200" dirty="0">
                <a:latin typeface="Palatino"/>
              </a:rPr>
              <a:t>nested sampling algorithm </a:t>
            </a:r>
            <a:r>
              <a:rPr lang="en-US" sz="3200" dirty="0">
                <a:latin typeface="Palatino"/>
                <a:cs typeface="Palatino"/>
              </a:rPr>
              <a:t>[3]</a:t>
            </a:r>
            <a:r>
              <a:rPr lang="en-US" sz="3200" dirty="0">
                <a:latin typeface="Palatino" charset="0"/>
                <a:ea typeface="Palatino" charset="0"/>
                <a:cs typeface="Palatino" charset="0"/>
              </a:rPr>
              <a:t>,  to find          </a:t>
            </a:r>
          </a:p>
          <a:p>
            <a:pPr marL="0" indent="0">
              <a:buNone/>
            </a:pPr>
            <a:r>
              <a:rPr lang="en-US" sz="3200" dirty="0">
                <a:latin typeface="Palatino" charset="0"/>
                <a:ea typeface="Palatino" charset="0"/>
                <a:cs typeface="Palatino" charset="0"/>
              </a:rPr>
              <a:t>                           .  The main objective of our analysis is to see if these polarized widths are different from the unpolarized ones. That is, we want to determine if the intrinsic motion of quarks changes when the nucleon has a longitudinal spin.  </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p:txBody>
      </p:sp>
      <p:pic>
        <p:nvPicPr>
          <p:cNvPr id="7" name="Picture 6"/>
          <p:cNvPicPr>
            <a:picLocks noChangeAspect="1"/>
          </p:cNvPicPr>
          <p:nvPr/>
        </p:nvPicPr>
        <p:blipFill>
          <a:blip r:embed="rId12"/>
          <a:stretch>
            <a:fillRect/>
          </a:stretch>
        </p:blipFill>
        <p:spPr>
          <a:xfrm>
            <a:off x="24732948" y="27491061"/>
            <a:ext cx="444500" cy="508000"/>
          </a:xfrm>
          <a:prstGeom prst="rect">
            <a:avLst/>
          </a:prstGeom>
        </p:spPr>
      </p:pic>
      <p:sp>
        <p:nvSpPr>
          <p:cNvPr id="36" name="TextBox 35"/>
          <p:cNvSpPr txBox="1"/>
          <p:nvPr/>
        </p:nvSpPr>
        <p:spPr>
          <a:xfrm>
            <a:off x="1371599" y="31726315"/>
            <a:ext cx="18579681" cy="1384995"/>
          </a:xfrm>
          <a:prstGeom prst="rect">
            <a:avLst/>
          </a:prstGeom>
          <a:noFill/>
        </p:spPr>
        <p:txBody>
          <a:bodyPr wrap="square" rtlCol="0">
            <a:spAutoFit/>
          </a:bodyPr>
          <a:lstStyle/>
          <a:p>
            <a:r>
              <a:rPr lang="en-US" sz="2800" dirty="0">
                <a:latin typeface="Palatino" charset="0"/>
                <a:ea typeface="Palatino" charset="0"/>
                <a:cs typeface="Palatino" charset="0"/>
              </a:rPr>
              <a:t>[1] </a:t>
            </a:r>
            <a:r>
              <a:rPr lang="en-US" sz="2800" dirty="0">
                <a:latin typeface="Palatino"/>
                <a:cs typeface="Palatino"/>
              </a:rPr>
              <a:t>H. </a:t>
            </a:r>
            <a:r>
              <a:rPr lang="en-US" sz="2800" dirty="0" err="1">
                <a:latin typeface="Palatino"/>
                <a:cs typeface="Palatino"/>
              </a:rPr>
              <a:t>Avakian</a:t>
            </a:r>
            <a:r>
              <a:rPr lang="en-US" sz="2800" dirty="0">
                <a:latin typeface="Palatino"/>
                <a:cs typeface="Palatino"/>
              </a:rPr>
              <a:t>, et al., Phys. Rev. Lett. </a:t>
            </a:r>
            <a:r>
              <a:rPr lang="en-US" sz="2800" b="1" dirty="0">
                <a:latin typeface="Palatino"/>
                <a:cs typeface="Palatino"/>
              </a:rPr>
              <a:t>105</a:t>
            </a:r>
            <a:r>
              <a:rPr lang="en-US" sz="2800" dirty="0">
                <a:latin typeface="Palatino"/>
                <a:cs typeface="Palatino"/>
              </a:rPr>
              <a:t>, 262002 (2010), [2] M. </a:t>
            </a:r>
            <a:r>
              <a:rPr lang="en-US" sz="2800" dirty="0" err="1">
                <a:latin typeface="Palatino"/>
                <a:cs typeface="Palatino"/>
              </a:rPr>
              <a:t>Boglione</a:t>
            </a:r>
            <a:r>
              <a:rPr lang="en-US" sz="2800" dirty="0">
                <a:latin typeface="Palatino"/>
                <a:cs typeface="Palatino"/>
              </a:rPr>
              <a:t>, et al., Phys. Lett.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[3] </a:t>
            </a:r>
            <a:r>
              <a:rPr lang="en-US" sz="2800" dirty="0">
                <a:latin typeface="Palatino" pitchFamily="2" charset="77"/>
                <a:ea typeface="Palatino" pitchFamily="2" charset="77"/>
                <a:cs typeface="Times New Roman" panose="02020603050405020304" pitchFamily="18" charset="0"/>
              </a:rPr>
              <a:t>Skilling, John (2006). "Nested Sampling for General Bayesian Computation". </a:t>
            </a:r>
            <a:r>
              <a:rPr lang="en-US" sz="2800" i="1" dirty="0">
                <a:latin typeface="Palatino" pitchFamily="2" charset="77"/>
                <a:ea typeface="Palatino" pitchFamily="2" charset="77"/>
                <a:cs typeface="Times New Roman" panose="02020603050405020304" pitchFamily="18" charset="0"/>
              </a:rPr>
              <a:t>Bayesian Analysis</a:t>
            </a:r>
            <a:r>
              <a:rPr lang="en-US" sz="2800" dirty="0">
                <a:latin typeface="Palatino" pitchFamily="2" charset="77"/>
                <a:ea typeface="Palatino" pitchFamily="2" charset="77"/>
                <a:cs typeface="Times New Roman" panose="02020603050405020304" pitchFamily="18" charset="0"/>
              </a:rPr>
              <a:t>. </a:t>
            </a:r>
            <a:r>
              <a:rPr lang="en-US" sz="2800" b="1" dirty="0">
                <a:latin typeface="Palatino" pitchFamily="2" charset="77"/>
                <a:ea typeface="Palatino" pitchFamily="2" charset="77"/>
                <a:cs typeface="Times New Roman" panose="02020603050405020304" pitchFamily="18" charset="0"/>
              </a:rPr>
              <a:t>1</a:t>
            </a:r>
            <a:r>
              <a:rPr lang="en-US" sz="2800" dirty="0">
                <a:latin typeface="Palatino" pitchFamily="2" charset="77"/>
                <a:ea typeface="Palatino" pitchFamily="2" charset="77"/>
                <a:cs typeface="Times New Roman" panose="02020603050405020304" pitchFamily="18" charset="0"/>
              </a:rPr>
              <a:t> (4): 833–860 </a:t>
            </a:r>
          </a:p>
          <a:p>
            <a:endParaRPr lang="en-US" sz="2800" dirty="0">
              <a:latin typeface="Palatino"/>
              <a:cs typeface="Palatino"/>
            </a:endParaRPr>
          </a:p>
        </p:txBody>
      </p:sp>
      <p:pic>
        <p:nvPicPr>
          <p:cNvPr id="10" name="Picture 9">
            <a:extLst>
              <a:ext uri="{FF2B5EF4-FFF2-40B4-BE49-F238E27FC236}">
                <a16:creationId xmlns:a16="http://schemas.microsoft.com/office/drawing/2014/main" xmlns="" id="{0507A478-C2CC-DF4E-9F61-92FAB302C05D}"/>
              </a:ext>
            </a:extLst>
          </p:cNvPr>
          <p:cNvPicPr>
            <a:picLocks noChangeAspect="1"/>
          </p:cNvPicPr>
          <p:nvPr/>
        </p:nvPicPr>
        <p:blipFill>
          <a:blip r:embed="rId13"/>
          <a:stretch>
            <a:fillRect/>
          </a:stretch>
        </p:blipFill>
        <p:spPr>
          <a:xfrm>
            <a:off x="3237345" y="28173011"/>
            <a:ext cx="9080500" cy="1130300"/>
          </a:xfrm>
          <a:prstGeom prst="rect">
            <a:avLst/>
          </a:prstGeom>
        </p:spPr>
      </p:pic>
      <p:pic>
        <p:nvPicPr>
          <p:cNvPr id="21" name="Picture 20">
            <a:extLst>
              <a:ext uri="{FF2B5EF4-FFF2-40B4-BE49-F238E27FC236}">
                <a16:creationId xmlns:a16="http://schemas.microsoft.com/office/drawing/2014/main" xmlns="" id="{813AAF7B-01BB-A146-9C73-0BE48A7D01A6}"/>
              </a:ext>
            </a:extLst>
          </p:cNvPr>
          <p:cNvPicPr>
            <a:picLocks noChangeAspect="1"/>
          </p:cNvPicPr>
          <p:nvPr/>
        </p:nvPicPr>
        <p:blipFill>
          <a:blip r:embed="rId14"/>
          <a:stretch>
            <a:fillRect/>
          </a:stretch>
        </p:blipFill>
        <p:spPr>
          <a:xfrm>
            <a:off x="16917729" y="12481244"/>
            <a:ext cx="9777626" cy="853010"/>
          </a:xfrm>
          <a:prstGeom prst="rect">
            <a:avLst/>
          </a:prstGeom>
        </p:spPr>
      </p:pic>
      <p:pic>
        <p:nvPicPr>
          <p:cNvPr id="22" name="Picture 21">
            <a:extLst>
              <a:ext uri="{FF2B5EF4-FFF2-40B4-BE49-F238E27FC236}">
                <a16:creationId xmlns:a16="http://schemas.microsoft.com/office/drawing/2014/main" xmlns="" id="{78B30ACE-955C-8C4D-8535-D7281183B23E}"/>
              </a:ext>
            </a:extLst>
          </p:cNvPr>
          <p:cNvPicPr>
            <a:picLocks noChangeAspect="1"/>
          </p:cNvPicPr>
          <p:nvPr/>
        </p:nvPicPr>
        <p:blipFill>
          <a:blip r:embed="rId15"/>
          <a:stretch>
            <a:fillRect/>
          </a:stretch>
        </p:blipFill>
        <p:spPr>
          <a:xfrm>
            <a:off x="16929705" y="13577113"/>
            <a:ext cx="10636366" cy="902343"/>
          </a:xfrm>
          <a:prstGeom prst="rect">
            <a:avLst/>
          </a:prstGeom>
        </p:spPr>
      </p:pic>
      <p:pic>
        <p:nvPicPr>
          <p:cNvPr id="24" name="Picture 23">
            <a:extLst>
              <a:ext uri="{FF2B5EF4-FFF2-40B4-BE49-F238E27FC236}">
                <a16:creationId xmlns:a16="http://schemas.microsoft.com/office/drawing/2014/main" xmlns="" id="{22DDA156-687A-3248-861A-04A8C8653A5E}"/>
              </a:ext>
            </a:extLst>
          </p:cNvPr>
          <p:cNvPicPr>
            <a:picLocks noChangeAspect="1"/>
          </p:cNvPicPr>
          <p:nvPr/>
        </p:nvPicPr>
        <p:blipFill>
          <a:blip r:embed="rId16"/>
          <a:stretch>
            <a:fillRect/>
          </a:stretch>
        </p:blipFill>
        <p:spPr>
          <a:xfrm>
            <a:off x="21796832" y="17010618"/>
            <a:ext cx="5460498" cy="1127328"/>
          </a:xfrm>
          <a:prstGeom prst="rect">
            <a:avLst/>
          </a:prstGeom>
        </p:spPr>
      </p:pic>
      <p:pic>
        <p:nvPicPr>
          <p:cNvPr id="25" name="Picture 24">
            <a:extLst>
              <a:ext uri="{FF2B5EF4-FFF2-40B4-BE49-F238E27FC236}">
                <a16:creationId xmlns:a16="http://schemas.microsoft.com/office/drawing/2014/main" xmlns="" id="{0E5D5F55-66E5-1248-AEB6-159FBC6FFDCA}"/>
              </a:ext>
            </a:extLst>
          </p:cNvPr>
          <p:cNvPicPr>
            <a:picLocks noChangeAspect="1"/>
          </p:cNvPicPr>
          <p:nvPr/>
        </p:nvPicPr>
        <p:blipFill>
          <a:blip r:embed="rId17"/>
          <a:stretch>
            <a:fillRect/>
          </a:stretch>
        </p:blipFill>
        <p:spPr>
          <a:xfrm>
            <a:off x="17179871" y="19507587"/>
            <a:ext cx="2771409" cy="402126"/>
          </a:xfrm>
          <a:prstGeom prst="rect">
            <a:avLst/>
          </a:prstGeom>
        </p:spPr>
      </p:pic>
      <p:pic>
        <p:nvPicPr>
          <p:cNvPr id="26" name="Picture 25">
            <a:extLst>
              <a:ext uri="{FF2B5EF4-FFF2-40B4-BE49-F238E27FC236}">
                <a16:creationId xmlns:a16="http://schemas.microsoft.com/office/drawing/2014/main" xmlns="" id="{CDBAAD14-59AA-6B4D-8E9C-7BF998695499}"/>
              </a:ext>
            </a:extLst>
          </p:cNvPr>
          <p:cNvPicPr>
            <a:picLocks noChangeAspect="1"/>
          </p:cNvPicPr>
          <p:nvPr/>
        </p:nvPicPr>
        <p:blipFill>
          <a:blip r:embed="rId18"/>
          <a:stretch>
            <a:fillRect/>
          </a:stretch>
        </p:blipFill>
        <p:spPr>
          <a:xfrm>
            <a:off x="18975081" y="20401405"/>
            <a:ext cx="2743398" cy="435967"/>
          </a:xfrm>
          <a:prstGeom prst="rect">
            <a:avLst/>
          </a:prstGeom>
        </p:spPr>
      </p:pic>
      <p:pic>
        <p:nvPicPr>
          <p:cNvPr id="27" name="Picture 26">
            <a:extLst>
              <a:ext uri="{FF2B5EF4-FFF2-40B4-BE49-F238E27FC236}">
                <a16:creationId xmlns:a16="http://schemas.microsoft.com/office/drawing/2014/main" xmlns="" id="{BFA0B502-55B7-314A-A6B9-F7A5D265ED45}"/>
              </a:ext>
            </a:extLst>
          </p:cNvPr>
          <p:cNvPicPr>
            <a:picLocks noChangeAspect="1"/>
          </p:cNvPicPr>
          <p:nvPr/>
        </p:nvPicPr>
        <p:blipFill>
          <a:blip r:embed="rId19"/>
          <a:stretch>
            <a:fillRect/>
          </a:stretch>
        </p:blipFill>
        <p:spPr>
          <a:xfrm>
            <a:off x="15943640" y="21980939"/>
            <a:ext cx="1572732" cy="429880"/>
          </a:xfrm>
          <a:prstGeom prst="rect">
            <a:avLst/>
          </a:prstGeom>
        </p:spPr>
      </p:pic>
      <p:pic>
        <p:nvPicPr>
          <p:cNvPr id="28" name="Picture 27">
            <a:extLst>
              <a:ext uri="{FF2B5EF4-FFF2-40B4-BE49-F238E27FC236}">
                <a16:creationId xmlns:a16="http://schemas.microsoft.com/office/drawing/2014/main" xmlns="" id="{FF8A999E-DA47-BC4F-BE34-CC860BF28E08}"/>
              </a:ext>
            </a:extLst>
          </p:cNvPr>
          <p:cNvPicPr>
            <a:picLocks noChangeAspect="1"/>
          </p:cNvPicPr>
          <p:nvPr/>
        </p:nvPicPr>
        <p:blipFill>
          <a:blip r:embed="rId20"/>
          <a:stretch>
            <a:fillRect/>
          </a:stretch>
        </p:blipFill>
        <p:spPr>
          <a:xfrm>
            <a:off x="24527081" y="21899307"/>
            <a:ext cx="2619389" cy="464196"/>
          </a:xfrm>
          <a:prstGeom prst="rect">
            <a:avLst/>
          </a:prstGeom>
        </p:spPr>
      </p:pic>
      <p:pic>
        <p:nvPicPr>
          <p:cNvPr id="37" name="Picture 36">
            <a:extLst>
              <a:ext uri="{FF2B5EF4-FFF2-40B4-BE49-F238E27FC236}">
                <a16:creationId xmlns:a16="http://schemas.microsoft.com/office/drawing/2014/main" xmlns="" id="{C6ACE0CB-0975-6B4A-B142-8CCD524B67B8}"/>
              </a:ext>
            </a:extLst>
          </p:cNvPr>
          <p:cNvPicPr>
            <a:picLocks noChangeAspect="1"/>
          </p:cNvPicPr>
          <p:nvPr/>
        </p:nvPicPr>
        <p:blipFill>
          <a:blip r:embed="rId21"/>
          <a:stretch>
            <a:fillRect/>
          </a:stretch>
        </p:blipFill>
        <p:spPr>
          <a:xfrm>
            <a:off x="18031710" y="23883307"/>
            <a:ext cx="6920230" cy="1250346"/>
          </a:xfrm>
          <a:prstGeom prst="rect">
            <a:avLst/>
          </a:prstGeom>
        </p:spPr>
      </p:pic>
      <p:pic>
        <p:nvPicPr>
          <p:cNvPr id="69" name="Picture 68">
            <a:extLst>
              <a:ext uri="{FF2B5EF4-FFF2-40B4-BE49-F238E27FC236}">
                <a16:creationId xmlns:a16="http://schemas.microsoft.com/office/drawing/2014/main" xmlns="" id="{8938B292-16F9-554A-8DCB-577085A6F622}"/>
              </a:ext>
            </a:extLst>
          </p:cNvPr>
          <p:cNvPicPr>
            <a:picLocks noChangeAspect="1"/>
          </p:cNvPicPr>
          <p:nvPr/>
        </p:nvPicPr>
        <p:blipFill>
          <a:blip r:embed="rId20"/>
          <a:stretch>
            <a:fillRect/>
          </a:stretch>
        </p:blipFill>
        <p:spPr>
          <a:xfrm>
            <a:off x="15729377" y="28623514"/>
            <a:ext cx="2619389" cy="464196"/>
          </a:xfrm>
          <a:prstGeom prst="rect">
            <a:avLst/>
          </a:prstGeom>
        </p:spPr>
      </p:pic>
      <p:sp>
        <p:nvSpPr>
          <p:cNvPr id="70" name="Content Placeholder 2">
            <a:extLst>
              <a:ext uri="{FF2B5EF4-FFF2-40B4-BE49-F238E27FC236}">
                <a16:creationId xmlns:a16="http://schemas.microsoft.com/office/drawing/2014/main" xmlns="" id="{89F2E0BB-163B-4245-B833-C36AA55B2235}"/>
              </a:ext>
            </a:extLst>
          </p:cNvPr>
          <p:cNvSpPr txBox="1">
            <a:spLocks/>
          </p:cNvSpPr>
          <p:nvPr/>
        </p:nvSpPr>
        <p:spPr>
          <a:xfrm>
            <a:off x="29658411" y="22695596"/>
            <a:ext cx="12886713" cy="2612816"/>
          </a:xfrm>
          <a:prstGeom prst="rect">
            <a:avLst/>
          </a:prstGeom>
          <a:solidFill>
            <a:schemeClr val="bg1">
              <a:alpha val="81000"/>
            </a:schemeClr>
          </a:solidFill>
        </p:spPr>
        <p:txBody>
          <a:bodyPr vert="horz" lIns="365760" tIns="182880" rIns="91440" bIns="45720" rtlCol="0">
            <a:normAutofit lnSpcReduction="10000"/>
          </a:bodyPr>
          <a:lst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baseline="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sz="3200" dirty="0">
                <a:latin typeface="Palatino" charset="0"/>
                <a:ea typeface="Palatino" charset="0"/>
                <a:cs typeface="Palatino" charset="0"/>
              </a:rPr>
              <a:t>The results of our fit are shown in Figs. 3, 4.  We see that the our model describes the data fairly well, with                 = 1.37.  We also find that                = 0.2 GeV</a:t>
            </a:r>
            <a:r>
              <a:rPr lang="en-US" sz="3200" baseline="30000" dirty="0">
                <a:latin typeface="Palatino" charset="0"/>
                <a:ea typeface="Palatino" charset="0"/>
                <a:cs typeface="Palatino" charset="0"/>
              </a:rPr>
              <a:t>2</a:t>
            </a:r>
            <a:r>
              <a:rPr lang="en-US" sz="3200" dirty="0">
                <a:latin typeface="Palatino" charset="0"/>
                <a:ea typeface="Palatino" charset="0"/>
                <a:cs typeface="Palatino" charset="0"/>
              </a:rPr>
              <a:t>, which is about 30% smaller than the unpolarized width.  Therefore, the quarks are not as spread out inside a longitudinally polarized nucleon.</a:t>
            </a:r>
          </a:p>
        </p:txBody>
      </p:sp>
      <p:sp>
        <p:nvSpPr>
          <p:cNvPr id="73" name="TextBox 72">
            <a:extLst>
              <a:ext uri="{FF2B5EF4-FFF2-40B4-BE49-F238E27FC236}">
                <a16:creationId xmlns:a16="http://schemas.microsoft.com/office/drawing/2014/main" xmlns="" id="{9F2C4583-F426-7E4A-BA7D-0E90B042AAC1}"/>
              </a:ext>
            </a:extLst>
          </p:cNvPr>
          <p:cNvSpPr txBox="1"/>
          <p:nvPr/>
        </p:nvSpPr>
        <p:spPr>
          <a:xfrm>
            <a:off x="30051307" y="22004099"/>
            <a:ext cx="12487733" cy="523220"/>
          </a:xfrm>
          <a:prstGeom prst="rect">
            <a:avLst/>
          </a:prstGeom>
          <a:noFill/>
        </p:spPr>
        <p:txBody>
          <a:bodyPr wrap="square" rtlCol="0">
            <a:spAutoFit/>
          </a:bodyPr>
          <a:lstStyle/>
          <a:p>
            <a:r>
              <a:rPr lang="en-US" sz="2800" dirty="0">
                <a:latin typeface="Palatino"/>
                <a:cs typeface="Palatino"/>
              </a:rPr>
              <a:t>Figure 4: Parameter distribution after the nested sampling.</a:t>
            </a:r>
          </a:p>
        </p:txBody>
      </p:sp>
      <p:pic>
        <p:nvPicPr>
          <p:cNvPr id="74" name="Picture 73">
            <a:extLst>
              <a:ext uri="{FF2B5EF4-FFF2-40B4-BE49-F238E27FC236}">
                <a16:creationId xmlns:a16="http://schemas.microsoft.com/office/drawing/2014/main" xmlns="" id="{FBF64336-FD05-CE4B-B628-7411B7E0EEEA}"/>
              </a:ext>
            </a:extLst>
          </p:cNvPr>
          <p:cNvPicPr>
            <a:picLocks noChangeAspect="1"/>
          </p:cNvPicPr>
          <p:nvPr/>
        </p:nvPicPr>
        <p:blipFill>
          <a:blip r:embed="rId22"/>
          <a:stretch>
            <a:fillRect/>
          </a:stretch>
        </p:blipFill>
        <p:spPr>
          <a:xfrm>
            <a:off x="37528500" y="23241306"/>
            <a:ext cx="1472593" cy="457396"/>
          </a:xfrm>
          <a:prstGeom prst="rect">
            <a:avLst/>
          </a:prstGeom>
        </p:spPr>
      </p:pic>
      <p:pic>
        <p:nvPicPr>
          <p:cNvPr id="40" name="Picture 39">
            <a:extLst>
              <a:ext uri="{FF2B5EF4-FFF2-40B4-BE49-F238E27FC236}">
                <a16:creationId xmlns:a16="http://schemas.microsoft.com/office/drawing/2014/main" xmlns="" id="{82FCC031-68FB-2241-9B99-37893523397D}"/>
              </a:ext>
            </a:extLst>
          </p:cNvPr>
          <p:cNvPicPr>
            <a:picLocks noChangeAspect="1"/>
          </p:cNvPicPr>
          <p:nvPr/>
        </p:nvPicPr>
        <p:blipFill>
          <a:blip r:embed="rId23"/>
          <a:stretch>
            <a:fillRect/>
          </a:stretch>
        </p:blipFill>
        <p:spPr>
          <a:xfrm>
            <a:off x="31872079" y="23734077"/>
            <a:ext cx="1138382" cy="451057"/>
          </a:xfrm>
          <a:prstGeom prst="rect">
            <a:avLst/>
          </a:prstGeom>
        </p:spPr>
      </p:pic>
      <p:sp>
        <p:nvSpPr>
          <p:cNvPr id="78" name="Content Placeholder 2">
            <a:extLst>
              <a:ext uri="{FF2B5EF4-FFF2-40B4-BE49-F238E27FC236}">
                <a16:creationId xmlns:a16="http://schemas.microsoft.com/office/drawing/2014/main" xmlns="" id="{716B2F4E-B7C9-4544-92D2-71B597B417AB}"/>
              </a:ext>
            </a:extLst>
          </p:cNvPr>
          <p:cNvSpPr txBox="1">
            <a:spLocks/>
          </p:cNvSpPr>
          <p:nvPr/>
        </p:nvSpPr>
        <p:spPr>
          <a:xfrm>
            <a:off x="29381378" y="5463752"/>
            <a:ext cx="12923039" cy="5240458"/>
          </a:xfrm>
          <a:prstGeom prst="rect">
            <a:avLst/>
          </a:prstGeom>
          <a:solidFill>
            <a:schemeClr val="bg1">
              <a:alpha val="81000"/>
            </a:schemeClr>
          </a:solidFill>
        </p:spPr>
        <p:txBody>
          <a:bodyPr vert="horz" lIns="365760" tIns="182880" rIns="91440" bIns="45720" rtlCol="0">
            <a:normAutofit lnSpcReduction="10000"/>
          </a:bodyPr>
          <a:lst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baseline="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endParaRPr lang="en-US" sz="3200" dirty="0">
              <a:latin typeface="Palatino" charset="0"/>
              <a:ea typeface="Palatino" charset="0"/>
              <a:cs typeface="Palatino" charset="0"/>
            </a:endParaRPr>
          </a:p>
          <a:p>
            <a:pPr marL="0" indent="0">
              <a:buFont typeface="Arial" panose="020B0604020202020204" pitchFamily="34" charset="0"/>
              <a:buNone/>
            </a:pPr>
            <a:r>
              <a:rPr lang="en-US" sz="3200" dirty="0">
                <a:latin typeface="Palatino" charset="0"/>
                <a:ea typeface="Palatino" charset="0"/>
                <a:cs typeface="Palatino" charset="0"/>
              </a:rPr>
              <a:t>We note that a recent paper </a:t>
            </a:r>
            <a:r>
              <a:rPr lang="en-US" sz="3200" dirty="0">
                <a:latin typeface="Palatino"/>
                <a:cs typeface="Palatino"/>
              </a:rPr>
              <a:t>[2] studied the SIDIS process and limits of TMD factorization. </a:t>
            </a:r>
            <a:r>
              <a:rPr lang="en-US" sz="3200" dirty="0">
                <a:latin typeface="Palatino" charset="0"/>
                <a:ea typeface="Palatino" charset="0"/>
                <a:cs typeface="Palatino" charset="0"/>
              </a:rPr>
              <a:t>The authors proposed a criteria for identifying the current fragmentation region — the kinematical region where a factorization picture with fragmentation functions is appropriate for studies of transverse-momentum-dependent (TMD) functions - based on a rapidity selection filter of the data.  In an extraction of the unpolarized widths, we applied a cut on the boost invariant difference of the target nucleon rapidity, and the produced hadron rapidity in the </a:t>
            </a:r>
            <a:r>
              <a:rPr lang="en-US" sz="3200" dirty="0" err="1">
                <a:latin typeface="Palatino" charset="0"/>
                <a:ea typeface="Palatino" charset="0"/>
                <a:cs typeface="Palatino" charset="0"/>
              </a:rPr>
              <a:t>Breit</a:t>
            </a:r>
            <a:r>
              <a:rPr lang="en-US" sz="3200" dirty="0">
                <a:latin typeface="Palatino" charset="0"/>
                <a:ea typeface="Palatino" charset="0"/>
                <a:cs typeface="Palatino" charset="0"/>
              </a:rPr>
              <a:t> frame, </a:t>
            </a:r>
            <a:r>
              <a:rPr lang="en-US" sz="3200" dirty="0" err="1">
                <a:latin typeface="Palatino" charset="0"/>
                <a:ea typeface="Palatino" charset="0"/>
                <a:cs typeface="Palatino" charset="0"/>
              </a:rPr>
              <a:t>y</a:t>
            </a:r>
            <a:r>
              <a:rPr lang="en-US" sz="3200" baseline="-25000" dirty="0" err="1">
                <a:latin typeface="Palatino" charset="0"/>
                <a:ea typeface="Palatino" charset="0"/>
                <a:cs typeface="Palatino" charset="0"/>
              </a:rPr>
              <a:t>p</a:t>
            </a:r>
            <a:r>
              <a:rPr lang="en-US" sz="3200" dirty="0">
                <a:latin typeface="Palatino" charset="0"/>
                <a:ea typeface="Palatino" charset="0"/>
                <a:cs typeface="Palatino" charset="0"/>
              </a:rPr>
              <a:t> </a:t>
            </a:r>
            <a:r>
              <a:rPr lang="en-US" sz="3200" dirty="0">
                <a:latin typeface="Palatino"/>
                <a:cs typeface="Palatino"/>
              </a:rPr>
              <a:t>- </a:t>
            </a:r>
            <a:r>
              <a:rPr lang="en-US" sz="3200" dirty="0" err="1">
                <a:latin typeface="Palatino"/>
                <a:cs typeface="Palatino"/>
              </a:rPr>
              <a:t>y</a:t>
            </a:r>
            <a:r>
              <a:rPr lang="en-US" sz="3200" baseline="-25000" dirty="0" err="1">
                <a:latin typeface="Palatino"/>
                <a:cs typeface="Palatino"/>
              </a:rPr>
              <a:t>h</a:t>
            </a:r>
            <a:r>
              <a:rPr lang="en-US" sz="3200" dirty="0">
                <a:latin typeface="Palatino"/>
                <a:cs typeface="Palatino"/>
              </a:rPr>
              <a:t>.   The value for               we found was ~ 0.32 GeV</a:t>
            </a:r>
            <a:r>
              <a:rPr lang="en-US" sz="3200" baseline="30000" dirty="0">
                <a:latin typeface="Palatino"/>
                <a:cs typeface="Palatino"/>
              </a:rPr>
              <a:t>2</a:t>
            </a:r>
            <a:r>
              <a:rPr lang="en-US" sz="3200" dirty="0">
                <a:latin typeface="Palatino"/>
                <a:cs typeface="Palatino"/>
              </a:rPr>
              <a:t>.</a:t>
            </a:r>
            <a:endParaRPr lang="en-US" sz="3200" dirty="0">
              <a:latin typeface="Palatino" charset="0"/>
              <a:ea typeface="Palatino" charset="0"/>
              <a:cs typeface="Palatino" charset="0"/>
            </a:endParaRPr>
          </a:p>
          <a:p>
            <a:pPr marL="0" indent="0">
              <a:buFont typeface="Arial" panose="020B0604020202020204" pitchFamily="34" charset="0"/>
              <a:buNone/>
            </a:pPr>
            <a:endParaRPr lang="en-US" sz="3200" dirty="0">
              <a:latin typeface="Palatino" charset="0"/>
              <a:ea typeface="Palatino" charset="0"/>
              <a:cs typeface="Palatino" charset="0"/>
            </a:endParaRPr>
          </a:p>
          <a:p>
            <a:pPr marL="0" indent="0">
              <a:buFont typeface="Arial" panose="020B0604020202020204" pitchFamily="34" charset="0"/>
              <a:buNone/>
            </a:pPr>
            <a:endParaRPr lang="en-US" sz="3200" dirty="0">
              <a:latin typeface="Palatino" charset="0"/>
              <a:ea typeface="Palatino" charset="0"/>
              <a:cs typeface="Palatino" charset="0"/>
            </a:endParaRPr>
          </a:p>
        </p:txBody>
      </p:sp>
      <p:pic>
        <p:nvPicPr>
          <p:cNvPr id="79" name="Picture 78">
            <a:extLst>
              <a:ext uri="{FF2B5EF4-FFF2-40B4-BE49-F238E27FC236}">
                <a16:creationId xmlns:a16="http://schemas.microsoft.com/office/drawing/2014/main" xmlns="" id="{5497E90B-7C57-914D-8995-C5375E5850BA}"/>
              </a:ext>
            </a:extLst>
          </p:cNvPr>
          <p:cNvPicPr>
            <a:picLocks noChangeAspect="1"/>
          </p:cNvPicPr>
          <p:nvPr/>
        </p:nvPicPr>
        <p:blipFill>
          <a:blip r:embed="rId24"/>
          <a:stretch>
            <a:fillRect/>
          </a:stretch>
        </p:blipFill>
        <p:spPr>
          <a:xfrm>
            <a:off x="38791666" y="9661444"/>
            <a:ext cx="1148502" cy="455067"/>
          </a:xfrm>
          <a:prstGeom prst="rect">
            <a:avLst/>
          </a:prstGeom>
        </p:spPr>
      </p:pic>
      <p:pic>
        <p:nvPicPr>
          <p:cNvPr id="80" name="Picture 79" descr="latex-image-1.pdf">
            <a:extLst>
              <a:ext uri="{FF2B5EF4-FFF2-40B4-BE49-F238E27FC236}">
                <a16:creationId xmlns:a16="http://schemas.microsoft.com/office/drawing/2014/main" xmlns="" id="{FF3A2D26-B86A-D54A-A96C-53C57E7C5328}"/>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22390657" y="10735231"/>
            <a:ext cx="2760118" cy="475483"/>
          </a:xfrm>
          <a:prstGeom prst="rect">
            <a:avLst/>
          </a:prstGeom>
        </p:spPr>
      </p:pic>
      <p:pic>
        <p:nvPicPr>
          <p:cNvPr id="12" name="Picture 11">
            <a:extLst>
              <a:ext uri="{FF2B5EF4-FFF2-40B4-BE49-F238E27FC236}">
                <a16:creationId xmlns:a16="http://schemas.microsoft.com/office/drawing/2014/main" xmlns="" id="{9C9A71B8-88F8-704F-B9AF-2F450F0D0E30}"/>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5895393" y="5671357"/>
            <a:ext cx="6552052" cy="4190952"/>
          </a:xfrm>
          <a:prstGeom prst="rect">
            <a:avLst/>
          </a:prstGeom>
        </p:spPr>
      </p:pic>
      <p:sp>
        <p:nvSpPr>
          <p:cNvPr id="72" name="TextBox 71">
            <a:extLst>
              <a:ext uri="{FF2B5EF4-FFF2-40B4-BE49-F238E27FC236}">
                <a16:creationId xmlns:a16="http://schemas.microsoft.com/office/drawing/2014/main" xmlns="" id="{6C4E6048-49CE-CE42-9FCD-0B75359B1ABF}"/>
              </a:ext>
            </a:extLst>
          </p:cNvPr>
          <p:cNvSpPr txBox="1"/>
          <p:nvPr/>
        </p:nvSpPr>
        <p:spPr>
          <a:xfrm>
            <a:off x="22739294" y="6584576"/>
            <a:ext cx="4425919" cy="1384995"/>
          </a:xfrm>
          <a:prstGeom prst="rect">
            <a:avLst/>
          </a:prstGeom>
          <a:noFill/>
        </p:spPr>
        <p:txBody>
          <a:bodyPr wrap="square" rtlCol="0">
            <a:spAutoFit/>
          </a:bodyPr>
          <a:lstStyle/>
          <a:p>
            <a:r>
              <a:rPr lang="en-US" sz="2800" dirty="0">
                <a:latin typeface="Palatino"/>
                <a:cs typeface="Palatino"/>
              </a:rPr>
              <a:t>Figure 2: </a:t>
            </a:r>
            <a:r>
              <a:rPr lang="en-US" sz="2800" dirty="0" err="1">
                <a:latin typeface="Palatino"/>
                <a:cs typeface="Palatino"/>
              </a:rPr>
              <a:t>JLab</a:t>
            </a:r>
            <a:r>
              <a:rPr lang="en-US" sz="2800" dirty="0">
                <a:latin typeface="Palatino"/>
                <a:cs typeface="Palatino"/>
              </a:rPr>
              <a:t> Hall B </a:t>
            </a:r>
            <a:r>
              <a:rPr lang="en-US" sz="2800" i="1" dirty="0">
                <a:latin typeface="Palatino"/>
                <a:cs typeface="Palatino"/>
              </a:rPr>
              <a:t>A</a:t>
            </a:r>
            <a:r>
              <a:rPr lang="en-US" sz="2800" i="1" baseline="-25000" dirty="0">
                <a:latin typeface="Palatino"/>
                <a:cs typeface="Palatino"/>
              </a:rPr>
              <a:t>LL</a:t>
            </a:r>
            <a:r>
              <a:rPr lang="en-US" sz="2800" i="1" dirty="0">
                <a:latin typeface="Palatino"/>
                <a:cs typeface="Palatino"/>
              </a:rPr>
              <a:t> </a:t>
            </a:r>
            <a:r>
              <a:rPr lang="en-US" sz="2800" dirty="0">
                <a:latin typeface="Palatino"/>
                <a:cs typeface="Palatino"/>
              </a:rPr>
              <a:t>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 is from Ref. [1]</a:t>
            </a:r>
          </a:p>
        </p:txBody>
      </p:sp>
      <p:pic>
        <p:nvPicPr>
          <p:cNvPr id="41" name="Picture 40">
            <a:extLst>
              <a:ext uri="{FF2B5EF4-FFF2-40B4-BE49-F238E27FC236}">
                <a16:creationId xmlns:a16="http://schemas.microsoft.com/office/drawing/2014/main" xmlns="" id="{9C93EA37-411D-3941-B0B9-0B8432DCDE6D}"/>
              </a:ext>
            </a:extLst>
          </p:cNvPr>
          <p:cNvPicPr>
            <a:picLocks noChangeAspect="1"/>
          </p:cNvPicPr>
          <p:nvPr/>
        </p:nvPicPr>
        <p:blipFill>
          <a:blip r:embed="rId27"/>
          <a:stretch>
            <a:fillRect/>
          </a:stretch>
        </p:blipFill>
        <p:spPr>
          <a:xfrm>
            <a:off x="21207473" y="25532343"/>
            <a:ext cx="4018101" cy="417069"/>
          </a:xfrm>
          <a:prstGeom prst="rect">
            <a:avLst/>
          </a:prstGeom>
        </p:spPr>
      </p:pic>
      <p:pic>
        <p:nvPicPr>
          <p:cNvPr id="42" name="Picture 41">
            <a:extLst>
              <a:ext uri="{FF2B5EF4-FFF2-40B4-BE49-F238E27FC236}">
                <a16:creationId xmlns:a16="http://schemas.microsoft.com/office/drawing/2014/main" xmlns="" id="{87567B2E-9CFD-AF4B-9035-89837771B3DA}"/>
              </a:ext>
            </a:extLst>
          </p:cNvPr>
          <p:cNvPicPr>
            <a:picLocks noChangeAspect="1"/>
          </p:cNvPicPr>
          <p:nvPr/>
        </p:nvPicPr>
        <p:blipFill>
          <a:blip r:embed="rId28"/>
          <a:stretch>
            <a:fillRect/>
          </a:stretch>
        </p:blipFill>
        <p:spPr>
          <a:xfrm>
            <a:off x="17149777" y="25531117"/>
            <a:ext cx="3737045" cy="436521"/>
          </a:xfrm>
          <a:prstGeom prst="rect">
            <a:avLst/>
          </a:prstGeom>
        </p:spPr>
      </p:pic>
      <p:pic>
        <p:nvPicPr>
          <p:cNvPr id="6" name="Picture 5"/>
          <p:cNvPicPr>
            <a:picLocks noChangeAspect="1"/>
          </p:cNvPicPr>
          <p:nvPr/>
        </p:nvPicPr>
        <p:blipFill>
          <a:blip r:embed="rId29"/>
          <a:stretch>
            <a:fillRect/>
          </a:stretch>
        </p:blipFill>
        <p:spPr>
          <a:xfrm>
            <a:off x="31872079" y="11556847"/>
            <a:ext cx="8068089" cy="5218508"/>
          </a:xfrm>
          <a:prstGeom prst="rect">
            <a:avLst/>
          </a:prstGeom>
        </p:spPr>
      </p:pic>
      <p:sp>
        <p:nvSpPr>
          <p:cNvPr id="59" name="TextBox 58">
            <a:extLst>
              <a:ext uri="{FF2B5EF4-FFF2-40B4-BE49-F238E27FC236}">
                <a16:creationId xmlns:a16="http://schemas.microsoft.com/office/drawing/2014/main" xmlns="" id="{9F2C4583-F426-7E4A-BA7D-0E90B042AAC1}"/>
              </a:ext>
            </a:extLst>
          </p:cNvPr>
          <p:cNvSpPr txBox="1"/>
          <p:nvPr/>
        </p:nvSpPr>
        <p:spPr>
          <a:xfrm>
            <a:off x="29756414" y="16540904"/>
            <a:ext cx="12487733" cy="523220"/>
          </a:xfrm>
          <a:prstGeom prst="rect">
            <a:avLst/>
          </a:prstGeom>
          <a:noFill/>
        </p:spPr>
        <p:txBody>
          <a:bodyPr wrap="square" rtlCol="0">
            <a:spAutoFit/>
          </a:bodyPr>
          <a:lstStyle/>
          <a:p>
            <a:pPr algn="ctr"/>
            <a:r>
              <a:rPr lang="en-US" sz="2800" dirty="0">
                <a:latin typeface="Palatino"/>
                <a:cs typeface="Palatino"/>
              </a:rPr>
              <a:t>Figure 3: Fit results for </a:t>
            </a:r>
            <a:r>
              <a:rPr lang="en-US" sz="2800" dirty="0" err="1">
                <a:latin typeface="Palatino"/>
                <a:cs typeface="Palatino"/>
              </a:rPr>
              <a:t>JLab</a:t>
            </a:r>
            <a:r>
              <a:rPr lang="en-US" sz="2800" dirty="0">
                <a:latin typeface="Palatino"/>
                <a:cs typeface="Palatino"/>
              </a:rPr>
              <a:t> Hall B </a:t>
            </a:r>
            <a:r>
              <a:rPr lang="en-US" sz="2800" i="1" dirty="0">
                <a:latin typeface="Palatino"/>
                <a:cs typeface="Palatino"/>
              </a:rPr>
              <a:t>A</a:t>
            </a:r>
            <a:r>
              <a:rPr lang="en-US" sz="2800" i="1" baseline="-25000" dirty="0">
                <a:latin typeface="Palatino"/>
                <a:cs typeface="Palatino"/>
              </a:rPr>
              <a:t>LL</a:t>
            </a:r>
            <a:r>
              <a:rPr lang="en-US" sz="2800" i="1" dirty="0">
                <a:latin typeface="Palatino"/>
                <a:cs typeface="Palatino"/>
              </a:rPr>
              <a:t> </a:t>
            </a:r>
            <a:r>
              <a:rPr lang="en-US" sz="2800" dirty="0" smtClean="0">
                <a:latin typeface="Palatino"/>
                <a:cs typeface="Palatino"/>
              </a:rPr>
              <a:t>data.  Plot of </a:t>
            </a:r>
            <a:r>
              <a:rPr lang="en-US" sz="2800" i="1" dirty="0" smtClean="0">
                <a:latin typeface="Palatino"/>
                <a:cs typeface="Palatino"/>
              </a:rPr>
              <a:t>A</a:t>
            </a:r>
            <a:r>
              <a:rPr lang="en-US" sz="2800" i="1" baseline="-25000" dirty="0" smtClean="0">
                <a:latin typeface="Palatino"/>
                <a:cs typeface="Palatino"/>
              </a:rPr>
              <a:t>LL</a:t>
            </a:r>
            <a:r>
              <a:rPr lang="en-US" sz="2800" dirty="0" smtClean="0">
                <a:latin typeface="Palatino"/>
                <a:cs typeface="Palatino"/>
              </a:rPr>
              <a:t> vs</a:t>
            </a:r>
            <a:r>
              <a:rPr lang="en-US" sz="2800" dirty="0">
                <a:latin typeface="Palatino"/>
                <a:cs typeface="Palatino"/>
              </a:rPr>
              <a:t>. </a:t>
            </a:r>
            <a:r>
              <a:rPr lang="en-US" sz="2800" i="1" dirty="0" err="1">
                <a:latin typeface="Palatino"/>
                <a:cs typeface="Palatino"/>
              </a:rPr>
              <a:t>P</a:t>
            </a:r>
            <a:r>
              <a:rPr lang="en-US" sz="2800" i="1" baseline="-25000" dirty="0" err="1">
                <a:latin typeface="Palatino"/>
                <a:cs typeface="Palatino"/>
              </a:rPr>
              <a:t>hT</a:t>
            </a:r>
            <a:r>
              <a:rPr lang="en-US" sz="2800" i="1" baseline="-25000" dirty="0">
                <a:latin typeface="Palatino"/>
                <a:cs typeface="Palatino"/>
              </a:rPr>
              <a:t> </a:t>
            </a:r>
            <a:r>
              <a:rPr lang="en-US" sz="2800" dirty="0" smtClean="0">
                <a:latin typeface="Palatino"/>
                <a:cs typeface="Palatino"/>
              </a:rPr>
              <a:t> .</a:t>
            </a:r>
            <a:endParaRPr lang="en-US" sz="2800" dirty="0">
              <a:latin typeface="Palatino"/>
              <a:cs typeface="Palatino"/>
            </a:endParaRPr>
          </a:p>
        </p:txBody>
      </p:sp>
      <p:sp>
        <p:nvSpPr>
          <p:cNvPr id="61" name="Text Placeholder 22"/>
          <p:cNvSpPr>
            <a:spLocks noGrp="1"/>
          </p:cNvSpPr>
          <p:nvPr>
            <p:ph type="body" sz="quarter" idx="36"/>
          </p:nvPr>
        </p:nvSpPr>
        <p:spPr>
          <a:xfrm>
            <a:off x="13381158" y="3106709"/>
            <a:ext cx="23141563" cy="1598123"/>
          </a:xfrm>
        </p:spPr>
        <p:txBody>
          <a:bodyPr/>
          <a:lstStyle/>
          <a:p>
            <a:r>
              <a:rPr lang="en-US" sz="3960" b="1" dirty="0">
                <a:solidFill>
                  <a:srgbClr val="FFFF00"/>
                </a:solidFill>
                <a:latin typeface="Palatino" charset="0"/>
                <a:ea typeface="Palatino" charset="0"/>
                <a:cs typeface="Palatino" charset="0"/>
              </a:rPr>
              <a:t>M. Albright</a:t>
            </a:r>
            <a:r>
              <a:rPr lang="en-US" sz="3960" b="1" baseline="30000" dirty="0">
                <a:solidFill>
                  <a:srgbClr val="FFFF00"/>
                </a:solidFill>
                <a:latin typeface="Palatino" charset="0"/>
                <a:ea typeface="Palatino" charset="0"/>
                <a:cs typeface="Palatino" charset="0"/>
              </a:rPr>
              <a:t>1</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S. Dolan</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A. Duong</a:t>
            </a:r>
            <a:r>
              <a:rPr lang="en-US" sz="3960" b="1" baseline="30000" dirty="0">
                <a:solidFill>
                  <a:srgbClr val="FFFF00"/>
                </a:solidFill>
                <a:latin typeface="Palatino" charset="0"/>
                <a:ea typeface="Palatino" charset="0"/>
                <a:cs typeface="Palatino" charset="0"/>
              </a:rPr>
              <a:t>2</a:t>
            </a:r>
            <a:r>
              <a:rPr lang="en-US" sz="3960" b="1" dirty="0">
                <a:latin typeface="Palatino" charset="0"/>
                <a:ea typeface="Palatino" charset="0"/>
                <a:cs typeface="Palatino" charset="0"/>
              </a:rPr>
              <a:t>, L. Gamberg</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D. Pitonyak</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A. Prokudin</a:t>
            </a:r>
            <a:r>
              <a:rPr lang="en-US" sz="3960" b="1" baseline="30000" dirty="0">
                <a:latin typeface="Palatino" charset="0"/>
                <a:ea typeface="Palatino" charset="0"/>
                <a:cs typeface="Palatino" charset="0"/>
              </a:rPr>
              <a:t>2,3</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Z. Scalyer</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D. Xu</a:t>
            </a:r>
            <a:r>
              <a:rPr lang="en-US" sz="3960" b="1" baseline="30000" dirty="0">
                <a:solidFill>
                  <a:srgbClr val="FFFF00"/>
                </a:solidFill>
                <a:latin typeface="Palatino" charset="0"/>
                <a:ea typeface="Palatino" charset="0"/>
                <a:cs typeface="Palatino" charset="0"/>
              </a:rPr>
              <a:t>2</a:t>
            </a:r>
            <a:endParaRPr lang="en-US" sz="3960" b="1" dirty="0">
              <a:solidFill>
                <a:srgbClr val="FFFF00"/>
              </a:solidFill>
              <a:latin typeface="Palatino" charset="0"/>
              <a:ea typeface="Palatino" charset="0"/>
              <a:cs typeface="Palatino" charset="0"/>
            </a:endParaRPr>
          </a:p>
          <a:p>
            <a:pPr algn="ctr"/>
            <a:r>
              <a:rPr lang="en-US" sz="2520" b="1" baseline="30000" dirty="0">
                <a:latin typeface="Palatino" charset="0"/>
                <a:ea typeface="Palatino" charset="0"/>
                <a:cs typeface="Palatino" charset="0"/>
              </a:rPr>
              <a:t>1 </a:t>
            </a:r>
            <a:r>
              <a:rPr lang="en-US" sz="2520" b="1" dirty="0">
                <a:latin typeface="Palatino" charset="0"/>
                <a:ea typeface="Palatino" charset="0"/>
                <a:cs typeface="Palatino" charset="0"/>
              </a:rPr>
              <a:t>College of Engineering, Penn State University </a:t>
            </a:r>
            <a:endParaRPr lang="en-US" sz="2520" b="1" baseline="30000"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2</a:t>
            </a:r>
            <a:r>
              <a:rPr lang="en-US" sz="2520" b="1" dirty="0">
                <a:latin typeface="Palatino" charset="0"/>
                <a:ea typeface="Palatino" charset="0"/>
                <a:cs typeface="Palatino" charset="0"/>
              </a:rPr>
              <a:t> Division of Science, Penn State University Berks</a:t>
            </a:r>
          </a:p>
          <a:p>
            <a:pPr algn="ctr"/>
            <a:r>
              <a:rPr lang="en-US" sz="2520" b="1" baseline="30000" dirty="0">
                <a:latin typeface="Palatino" charset="0"/>
                <a:ea typeface="Palatino" charset="0"/>
                <a:cs typeface="Palatino" charset="0"/>
              </a:rPr>
              <a:t>3</a:t>
            </a:r>
            <a:r>
              <a:rPr lang="en-US" sz="2520" b="1" dirty="0">
                <a:latin typeface="Palatino" charset="0"/>
                <a:ea typeface="Palatino" charset="0"/>
                <a:cs typeface="Palatino" charset="0"/>
              </a:rPr>
              <a:t> Theory Center, Jefferson Lab, Newport News</a:t>
            </a:r>
          </a:p>
          <a:p>
            <a:endParaRPr lang="en-US" sz="2520" b="1" dirty="0"/>
          </a:p>
        </p:txBody>
      </p:sp>
      <p:pic>
        <p:nvPicPr>
          <p:cNvPr id="62" name="Picture 61">
            <a:extLst>
              <a:ext uri="{FF2B5EF4-FFF2-40B4-BE49-F238E27FC236}">
                <a16:creationId xmlns:a16="http://schemas.microsoft.com/office/drawing/2014/main" xmlns="" id="{B18F1F44-A9D1-3D49-8241-60390EE0EADB}"/>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30102910" y="17760078"/>
            <a:ext cx="11200631" cy="4238077"/>
          </a:xfrm>
          <a:prstGeom prst="rect">
            <a:avLst/>
          </a:prstGeom>
        </p:spPr>
      </p:pic>
    </p:spTree>
    <p:extLst>
      <p:ext uri="{BB962C8B-B14F-4D97-AF65-F5344CB8AC3E}">
        <p14:creationId xmlns:p14="http://schemas.microsoft.com/office/powerpoint/2010/main" val="931198942"/>
      </p:ext>
    </p:extLst>
  </p:cSld>
  <p:clrMapOvr>
    <a:masterClrMapping/>
  </p:clrMapOvr>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968</Words>
  <Application>Microsoft Macintosh PowerPoint</Application>
  <PresentationFormat>Custom</PresentationFormat>
  <Paragraphs>55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vt:lpstr>
      <vt:lpstr>Calibri Light</vt:lpstr>
      <vt:lpstr>Cambria</vt:lpstr>
      <vt:lpstr>Palatino</vt:lpstr>
      <vt:lpstr>Times New Roman</vt:lpstr>
      <vt:lpstr>Arial</vt:lpstr>
      <vt:lpstr>Medical Poster</vt:lpstr>
      <vt:lpstr>Spinning Protons and the Hidden Life of Their Constituents Longitudinally Polarized TMDs from JLab Data</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2017-11-13T14:44:32Z</cp:lastPrinted>
  <dcterms:modified xsi:type="dcterms:W3CDTF">2018-04-20T15:41:55Z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